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6" r:id="rId22"/>
    <p:sldId id="277" r:id="rId23"/>
    <p:sldId id="278" r:id="rId24"/>
    <p:sldId id="275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7" r:id="rId41"/>
    <p:sldId id="298" r:id="rId42"/>
    <p:sldId id="299" r:id="rId43"/>
    <p:sldId id="300" r:id="rId44"/>
    <p:sldId id="29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2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3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8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7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4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7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0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4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5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A606-FE7C-479B-8010-B81A819BAA7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AF7CC-B9F1-4B72-A82B-7EFA01CD9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1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58339"/>
            <a:ext cx="9144000" cy="2387600"/>
          </a:xfrm>
        </p:spPr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تحليل ريسك در بلایا و فوريت ها </a:t>
            </a:r>
            <a:r>
              <a:rPr lang="en-US" dirty="0" smtClean="0"/>
              <a:t>Disaster Risk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i="1" dirty="0" err="1" smtClean="0"/>
              <a:t>samaneh</a:t>
            </a:r>
            <a:r>
              <a:rPr lang="en-US" b="1" i="1" dirty="0" smtClean="0"/>
              <a:t> </a:t>
            </a:r>
            <a:r>
              <a:rPr lang="en-US" b="1" i="1" dirty="0" err="1"/>
              <a:t>heidari</a:t>
            </a:r>
            <a:endParaRPr lang="en-US" dirty="0"/>
          </a:p>
          <a:p>
            <a:r>
              <a:rPr lang="en-US" b="1" i="1" dirty="0"/>
              <a:t>Assistant professor of Health in Disasters &amp; Emergencies </a:t>
            </a:r>
            <a:endParaRPr lang="en-US" dirty="0"/>
          </a:p>
          <a:p>
            <a:r>
              <a:rPr lang="en-US" b="1" i="1" dirty="0"/>
              <a:t>School of Rehabilitation Sciences</a:t>
            </a:r>
            <a:endParaRPr lang="fa-IR" b="1" i="1" dirty="0"/>
          </a:p>
          <a:p>
            <a:r>
              <a:rPr lang="en-US" b="1" i="1" dirty="0"/>
              <a:t> Iran University Of Medical science</a:t>
            </a:r>
          </a:p>
          <a:p>
            <a:r>
              <a:rPr lang="en-US" b="1" i="1" dirty="0"/>
              <a:t>samaheidari@gmail.com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5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209" y="332919"/>
            <a:ext cx="10729957" cy="60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5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1" y="528475"/>
            <a:ext cx="11108198" cy="59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108" y="1517977"/>
            <a:ext cx="10515600" cy="435133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ارزيابی خطر بلایا</a:t>
            </a:r>
          </a:p>
          <a:p>
            <a:pPr marL="0" indent="0" algn="r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 )</a:t>
            </a:r>
            <a:r>
              <a:rPr lang="en-US" sz="3200" dirty="0" smtClean="0">
                <a:cs typeface="B Koodak" panose="00000700000000000000" pitchFamily="2" charset="-78"/>
              </a:rPr>
              <a:t>Disaster Risk Assessment)</a:t>
            </a:r>
            <a:endParaRPr lang="fa-IR" sz="3200" dirty="0" smtClean="0">
              <a:cs typeface="B Koodak" panose="00000700000000000000" pitchFamily="2" charset="-78"/>
            </a:endParaRPr>
          </a:p>
          <a:p>
            <a:pPr marL="0" indent="0" algn="r">
              <a:buNone/>
            </a:pPr>
            <a:r>
              <a:rPr lang="en-US" sz="3200" dirty="0" smtClean="0">
                <a:cs typeface="B Koodak" panose="00000700000000000000" pitchFamily="2" charset="-78"/>
              </a:rPr>
              <a:t> “Know your enemy and know yourself, find naught in fear for 100 battles” </a:t>
            </a:r>
            <a:endParaRPr lang="fa-IR" sz="3200" dirty="0" smtClean="0">
              <a:cs typeface="B Koodak" panose="00000700000000000000" pitchFamily="2" charset="-78"/>
            </a:endParaRPr>
          </a:p>
          <a:p>
            <a:pPr marL="0" indent="0" algn="r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وقتي خود و دشمنتان را بشناسيد ديگر از هيچ حملهاي ترس نخواهيد داشت.</a:t>
            </a:r>
          </a:p>
          <a:p>
            <a:pPr marL="0" indent="0" algn="r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 شناسايي عدم قطعيت هاي آينده كمک بزرگي براي شناسايي دشمنان و آمادگي در مقابل آنها هست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924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2" t="-519" b="3556"/>
          <a:stretch/>
        </p:blipFill>
        <p:spPr>
          <a:xfrm>
            <a:off x="422031" y="281354"/>
            <a:ext cx="11881920" cy="62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9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92" y="509037"/>
            <a:ext cx="10724086" cy="57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62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654" y="794759"/>
            <a:ext cx="10515600" cy="5409488"/>
          </a:xfrm>
        </p:spPr>
        <p:txBody>
          <a:bodyPr/>
          <a:lstStyle/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 )</a:t>
            </a:r>
            <a:r>
              <a:rPr lang="en-US" dirty="0" smtClean="0">
                <a:cs typeface="B Koodak" panose="00000700000000000000" pitchFamily="2" charset="-78"/>
              </a:rPr>
              <a:t>Risk</a:t>
            </a:r>
            <a:r>
              <a:rPr lang="fa-IR" dirty="0" smtClean="0">
                <a:cs typeface="B Koodak" panose="00000700000000000000" pitchFamily="2" charset="-78"/>
              </a:rPr>
              <a:t>(</a:t>
            </a:r>
            <a:r>
              <a:rPr lang="en-US" dirty="0" smtClean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خطر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احتمال وقوع پیامدهای سوء و آسیبهای ناشی از تعامل مخاطرات و شرايط آسیب پذير است. 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احتمال مرگ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جراحات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 از دست دادن اموال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 اختلال در وضعیت معیشت و اقتصاد جامعه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4504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052" y="253477"/>
            <a:ext cx="9622565" cy="63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0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31" y="170917"/>
            <a:ext cx="10536785" cy="62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8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ارزیابی ریسک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مخاطرات تهديدکننده چه می باشند؟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احتمال وقوع و تکرارپذيری حوادث چقدر است؟ 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توانمندیهای ما در مقابله با حوادث مشخص کدامند؟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نقاط ضعف ما در برابر حوادث مورد نظر کدامند؟</a:t>
            </a:r>
          </a:p>
          <a:p>
            <a:pPr marL="0" indent="0" algn="r">
              <a:buNone/>
            </a:pPr>
            <a:r>
              <a:rPr lang="fa-IR" dirty="0" smtClean="0">
                <a:cs typeface="B Koodak" panose="00000700000000000000" pitchFamily="2" charset="-78"/>
              </a:rPr>
              <a:t>اثرات ناشی از وقوع حوادث چه می باشد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4937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571" y="625256"/>
            <a:ext cx="10506021" cy="56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اهداف جلسه آموزشی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در پايان اين مبحث شركت كنندگان قادر خواهند بود: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 مفاهیم و مولفه های ارزيابی خطر را تعريف نمايند.</a:t>
            </a:r>
            <a:endParaRPr lang="en-US" dirty="0" smtClean="0">
              <a:cs typeface="B Koodak" panose="00000700000000000000" pitchFamily="2" charset="-78"/>
            </a:endParaRP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 درباره مخاطرات مختلف تهديدکننده بحث نمايند. </a:t>
            </a:r>
            <a:endParaRPr lang="en-US" dirty="0" smtClean="0">
              <a:cs typeface="B Koodak" panose="00000700000000000000" pitchFamily="2" charset="-78"/>
            </a:endParaRP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آسیب پذيری و ظرفیت را بداند. </a:t>
            </a:r>
            <a:endParaRPr lang="en-US" dirty="0" smtClean="0">
              <a:cs typeface="B Koodak" panose="00000700000000000000" pitchFamily="2" charset="-78"/>
            </a:endParaRP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فرايند ارزيابی خطر را بشناسند و در رابطه با فرايند انجام ارزيابی خطر بحث نمايند. </a:t>
            </a:r>
            <a:endParaRPr lang="en-US" dirty="0" smtClean="0">
              <a:cs typeface="B Koodak" panose="00000700000000000000" pitchFamily="2" charset="-78"/>
            </a:endParaRP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استراتژی های مقابله با خطرات را بداند.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6567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4239" y="957129"/>
            <a:ext cx="9861847" cy="512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chemeClr val="tx1"/>
                </a:solidFill>
                <a:cs typeface="B Koodak" panose="00000700000000000000" pitchFamily="2" charset="-78"/>
              </a:rPr>
              <a:t>تحلیل و مخاطره</a:t>
            </a:r>
            <a:endParaRPr lang="en-US" sz="60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232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0396"/>
            <a:ext cx="10515600" cy="5356567"/>
          </a:xfrm>
        </p:spPr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تعیین مخاطرات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ابعاد مخاطرات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dirty="0" smtClean="0">
                <a:cs typeface="B Koodak" panose="00000700000000000000" pitchFamily="2" charset="-78"/>
              </a:rPr>
              <a:t> نوع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dirty="0" smtClean="0">
                <a:cs typeface="B Koodak" panose="00000700000000000000" pitchFamily="2" charset="-78"/>
              </a:rPr>
              <a:t>منشا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dirty="0" smtClean="0">
                <a:cs typeface="B Koodak" panose="00000700000000000000" pitchFamily="2" charset="-78"/>
              </a:rPr>
              <a:t>محل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dirty="0" smtClean="0">
                <a:cs typeface="B Koodak" panose="00000700000000000000" pitchFamily="2" charset="-78"/>
              </a:rPr>
              <a:t>شدت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dirty="0" smtClean="0">
                <a:cs typeface="B Koodak" panose="00000700000000000000" pitchFamily="2" charset="-78"/>
              </a:rPr>
              <a:t>تواتر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 احتمال وقوع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6975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0" y="726527"/>
            <a:ext cx="11462917" cy="56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2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95" y="367413"/>
            <a:ext cx="11619484" cy="61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20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4239" y="957129"/>
            <a:ext cx="9861847" cy="512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chemeClr val="tx1"/>
                </a:solidFill>
                <a:cs typeface="B Koodak" panose="00000700000000000000" pitchFamily="2" charset="-78"/>
              </a:rPr>
              <a:t>برآورد احتمال</a:t>
            </a:r>
            <a:endParaRPr lang="en-US" sz="60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2584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0935"/>
            <a:ext cx="10515600" cy="553602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احتمال وقوع مخاطرات 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احتمال وقوع مخاطره در يک فاصله زمانی مشخص، در آينده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برآورد ممکن است کمی با آمار و رقم يا کیفی در قالب لیکرت مثال خیلی زياد...خیلی کم باشد. 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پیش بینی از طريق: 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• مطالعات علمی 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• تجارب قبلی 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• لحاظ تغییرات محیطی </a:t>
            </a:r>
          </a:p>
          <a:p>
            <a:pPr marL="0" indent="0"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• مطالعه بسامد يا تکرارپذيری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8993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0" y="512741"/>
            <a:ext cx="11331957" cy="59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11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4239" y="957129"/>
            <a:ext cx="9861847" cy="512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chemeClr val="tx1"/>
                </a:solidFill>
                <a:cs typeface="B Koodak" panose="00000700000000000000" pitchFamily="2" charset="-78"/>
              </a:rPr>
              <a:t>تحلیل آسیب پذیری</a:t>
            </a:r>
            <a:endParaRPr lang="en-US" sz="60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1656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124"/>
            <a:ext cx="12172248" cy="647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84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2228" y="1504060"/>
            <a:ext cx="102293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7200" dirty="0" smtClean="0">
                <a:cs typeface="B Koodak" panose="00000700000000000000" pitchFamily="2" charset="-78"/>
              </a:rPr>
              <a:t>نکته </a:t>
            </a:r>
          </a:p>
          <a:p>
            <a:pPr algn="ctr" rtl="1"/>
            <a:r>
              <a:rPr lang="fa-IR" sz="3600" dirty="0" smtClean="0">
                <a:cs typeface="B Koodak" panose="00000700000000000000" pitchFamily="2" charset="-78"/>
              </a:rPr>
              <a:t>مخاطره و آسیب پذيری بايستی همزمان در يک محل وجود داشته باشد. جامعه ای ممکن است به سیل آسیب پذير باشد ولی به زلزله ممکن است آسیب پذير نباشد و بالعکس. همین طور میزان تاثیرات می توان متفاوت باشد</a:t>
            </a:r>
            <a:r>
              <a:rPr lang="en-US" sz="3600" dirty="0" smtClean="0">
                <a:cs typeface="B Koodak" panose="00000700000000000000" pitchFamily="2" charset="-78"/>
              </a:rPr>
              <a:t>.</a:t>
            </a:r>
            <a:endParaRPr lang="en-US" sz="36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2038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3540" b="-2505"/>
          <a:stretch/>
        </p:blipFill>
        <p:spPr>
          <a:xfrm>
            <a:off x="402364" y="1396119"/>
            <a:ext cx="11353800" cy="54618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0198" y="179462"/>
            <a:ext cx="11323178" cy="10853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chemeClr val="tx1"/>
                </a:solidFill>
                <a:cs typeface="B Koodak" panose="00000700000000000000" pitchFamily="2" charset="-78"/>
              </a:rPr>
              <a:t>حوادث و بلایا</a:t>
            </a:r>
            <a:endParaRPr lang="en-US" sz="4400" dirty="0"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7136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31" y="341988"/>
            <a:ext cx="11254812" cy="59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56"/>
          <a:stretch/>
        </p:blipFill>
        <p:spPr>
          <a:xfrm>
            <a:off x="880218" y="363329"/>
            <a:ext cx="10642550" cy="61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66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25" y="527562"/>
            <a:ext cx="10620223" cy="56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87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03" y="640935"/>
            <a:ext cx="10675770" cy="5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86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7" y="358923"/>
            <a:ext cx="11407152" cy="60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52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2" y="378150"/>
            <a:ext cx="12040138" cy="622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03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48" y="428536"/>
            <a:ext cx="11851852" cy="630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7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3" y="680546"/>
            <a:ext cx="11560314" cy="58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43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3" y="307649"/>
            <a:ext cx="11455999" cy="59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80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1027664"/>
            <a:ext cx="7024744" cy="877336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200" dirty="0">
                <a:solidFill>
                  <a:srgbClr val="FF0000"/>
                </a:solidFill>
                <a:cs typeface="B Nazanin" panose="00000400000000000000" pitchFamily="2" charset="-78"/>
              </a:rPr>
              <a:t>تخلیه </a:t>
            </a:r>
            <a:r>
              <a:rPr lang="fa-IR" sz="32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اگر </a:t>
            </a:r>
            <a:r>
              <a:rPr lang="fa-IR" dirty="0">
                <a:cs typeface="B Nazanin" panose="00000400000000000000" pitchFamily="2" charset="-78"/>
              </a:rPr>
              <a:t>بدلیل یک حادثه ناگهانی یا یک مخاطره قابل پیش بینی ، قادر نباشیم محیطی امن را برای ساکنان سازمان ایجاد کنیم تخلیه اضطراری انجام می گیرد.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آتش سوزی علیت اصلی عملیات تخلیه در بیمارستان است. محیط های پر از اکسیژن در بیمارستان خصوصا در اتاق عمل که از دستگاههایی مثل کوتر و لیزر استفاده می شود بیمارستان را در معرض خطر فزاینده آتش سوزی قرار می دهد.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به محض </a:t>
            </a:r>
            <a:r>
              <a:rPr lang="fa-IR" dirty="0">
                <a:cs typeface="B Nazanin" panose="00000400000000000000" pitchFamily="2" charset="-78"/>
              </a:rPr>
              <a:t>شناسایی خطر که معمولا آش سوزی است معمولا باید زنگ خطر به صدا در آید و سپس تمامی کارکنان جهت جابجایی بیماران به یک منطقه امن تلاش کنند.</a:t>
            </a:r>
            <a:endParaRPr lang="en-US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69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8" t="4"/>
          <a:stretch/>
        </p:blipFill>
        <p:spPr>
          <a:xfrm>
            <a:off x="23446" y="0"/>
            <a:ext cx="12168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2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6" y="222456"/>
            <a:ext cx="10367159" cy="6071465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در همه تخلیه ها کارکنان باید به منظور برنامه ریزی برای تخلیه به ارزیابی نیازهای بیماران موجود بپردازند. که شامل موارد زیر می </a:t>
            </a:r>
            <a:r>
              <a:rPr lang="fa-IR" dirty="0" smtClean="0">
                <a:cs typeface="B Nazanin" panose="00000400000000000000" pitchFamily="2" charset="-78"/>
              </a:rPr>
              <a:t>شود:</a:t>
            </a:r>
            <a:endParaRPr lang="en-US" dirty="0">
              <a:cs typeface="B Nazanin" panose="00000400000000000000" pitchFamily="2" charset="-78"/>
            </a:endParaRPr>
          </a:p>
          <a:p>
            <a:pPr lvl="0" algn="r" rtl="1"/>
            <a:r>
              <a:rPr lang="fa-IR" dirty="0">
                <a:cs typeface="B Nazanin" panose="00000400000000000000" pitchFamily="2" charset="-78"/>
              </a:rPr>
              <a:t>انجام تریاژ سریع جهت مشخص نمودن نیازهای بیماران حین تخلیه</a:t>
            </a:r>
            <a:endParaRPr lang="en-US" dirty="0">
              <a:cs typeface="B Nazanin" panose="00000400000000000000" pitchFamily="2" charset="-78"/>
            </a:endParaRPr>
          </a:p>
          <a:p>
            <a:pPr lvl="0" algn="r" rtl="1"/>
            <a:r>
              <a:rPr lang="fa-IR" dirty="0">
                <a:cs typeface="B Nazanin" panose="00000400000000000000" pitchFamily="2" charset="-78"/>
              </a:rPr>
              <a:t>مشخص نمودن اینکه کدام یک از بیماران می توانند بدون کمک جابجا شوند. کدامیک به کمک نیاز دارند و کدام یک صندلی چرخ دار می خواهد و کدامیک باید بصورت خوابیده جابجا شود.</a:t>
            </a:r>
            <a:endParaRPr lang="en-US" dirty="0">
              <a:cs typeface="B Nazanin" panose="00000400000000000000" pitchFamily="2" charset="-78"/>
            </a:endParaRPr>
          </a:p>
          <a:p>
            <a:pPr lvl="0" algn="r" rtl="1"/>
            <a:r>
              <a:rPr lang="fa-IR" dirty="0">
                <a:cs typeface="B Nazanin" panose="00000400000000000000" pitchFamily="2" charset="-78"/>
              </a:rPr>
              <a:t>مشخص کردن اینکه خطر تخلیه برای کدام یک از بیماران نسبت به خطر ماندن در بخش بیشتر است.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2810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377" y="931225"/>
            <a:ext cx="7109908" cy="4842029"/>
          </a:xfrm>
        </p:spPr>
        <p:txBody>
          <a:bodyPr>
            <a:normAutofit fontScale="92500"/>
          </a:bodyPr>
          <a:lstStyle/>
          <a:p>
            <a:pPr marL="0" indent="0" algn="r" rtl="1">
              <a:buNone/>
            </a:pPr>
            <a:r>
              <a:rPr lang="fa-IR" u="sng" dirty="0" smtClean="0">
                <a:cs typeface="B Nazanin" panose="00000400000000000000" pitchFamily="2" charset="-78"/>
              </a:rPr>
              <a:t>به طور </a:t>
            </a:r>
            <a:r>
              <a:rPr lang="fa-IR" u="sng" dirty="0">
                <a:cs typeface="B Nazanin" panose="00000400000000000000" pitchFamily="2" charset="-78"/>
              </a:rPr>
              <a:t>کلی برای تخلیه بیماران باید از اولویت بندی زیر پیروی </a:t>
            </a:r>
            <a:r>
              <a:rPr lang="fa-IR" u="sng" dirty="0" smtClean="0">
                <a:cs typeface="B Nazanin" panose="00000400000000000000" pitchFamily="2" charset="-78"/>
              </a:rPr>
              <a:t>کرد:</a:t>
            </a:r>
            <a:endParaRPr lang="fa-IR" u="sng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•	بیماران در معرض خطر جدی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•	بیماران سرپایی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•	بیماران قرار گرفته در ویلچر و گهواره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•	بیماران خوابیده روی تخت 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هنگامی که بیماران اولویت بندی و برای تخلیه آماده شدند باید از طریق مسیرهای خروج یا پله های فرار تخلیه گردند. 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تامین اکسیژن برای بیمار در هنگام تخلیه اضطراری بسیار دشوار است جابجایی کپسول های سنگین و دست و پا گیر کاری سخت است 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همچنین حمل این کپسول ها نیز خطراتی را </a:t>
            </a:r>
            <a:r>
              <a:rPr lang="fa-IR" dirty="0" smtClean="0">
                <a:cs typeface="B Nazanin" panose="00000400000000000000" pitchFamily="2" charset="-78"/>
              </a:rPr>
              <a:t>به همراه </a:t>
            </a:r>
            <a:r>
              <a:rPr lang="fa-IR" dirty="0">
                <a:cs typeface="B Nazanin" panose="00000400000000000000" pitchFamily="2" charset="-78"/>
              </a:rPr>
              <a:t>دارد 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890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8" y="1066801"/>
            <a:ext cx="9214262" cy="4765829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وسایل </a:t>
            </a:r>
            <a:r>
              <a:rPr lang="fa-IR" dirty="0">
                <a:cs typeface="B Nazanin" panose="00000400000000000000" pitchFamily="2" charset="-78"/>
              </a:rPr>
              <a:t>شخصی همراه بیمار به ندرت جابجا می شوند و نباید به بیمار اجازه داد تا زمان را صرف جمع آوری وسایل شخصی و حمل آنها </a:t>
            </a:r>
            <a:r>
              <a:rPr lang="fa-IR" dirty="0" smtClean="0">
                <a:cs typeface="B Nazanin" panose="00000400000000000000" pitchFamily="2" charset="-78"/>
              </a:rPr>
              <a:t>کند.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در نهایت باید محیط مورد بازرسی قرار گیرد تا هیچ فردی در محل باقی نمانده باشد.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تخلیه بیماران سرپایی باید قبل از بیماران </a:t>
            </a:r>
            <a:r>
              <a:rPr lang="fa-IR" dirty="0" smtClean="0">
                <a:cs typeface="B Nazanin" panose="00000400000000000000" pitchFamily="2" charset="-78"/>
              </a:rPr>
              <a:t>محدود </a:t>
            </a:r>
            <a:r>
              <a:rPr lang="fa-IR" dirty="0">
                <a:cs typeface="B Nazanin" panose="00000400000000000000" pitchFamily="2" charset="-78"/>
              </a:rPr>
              <a:t>به تخت انجام شود بیمارانی که قادر به راه رفتن هستند باید یکجا جمع شوند و دستان یکدیگر را بگیرند و همراه با دو پرسنل در جلو و عقب به سمت خروجی هدایت شوند.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همه نیروهای موجود بیمارستان جهت جابجایی بیماران غیرسرپایی </a:t>
            </a:r>
            <a:r>
              <a:rPr lang="fa-IR" dirty="0" smtClean="0">
                <a:cs typeface="B Nazanin" panose="00000400000000000000" pitchFamily="2" charset="-78"/>
              </a:rPr>
              <a:t>باید </a:t>
            </a:r>
            <a:r>
              <a:rPr lang="fa-IR" dirty="0">
                <a:cs typeface="B Nazanin" panose="00000400000000000000" pitchFamily="2" charset="-78"/>
              </a:rPr>
              <a:t>بسیج شوند. هر بیمار غیر سرپایی نیاز به 4 تا 6 نفر </a:t>
            </a:r>
            <a:r>
              <a:rPr lang="fa-IR" dirty="0" smtClean="0">
                <a:cs typeface="B Nazanin" panose="00000400000000000000" pitchFamily="2" charset="-78"/>
              </a:rPr>
              <a:t>دارد.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روش های متعددی برای جابجایی استفاده می شود مثل جابجایی دو نفره که دستان خود را قلاب می کنند و بیمار روی دستان آنها می نشیند یا وسایلی مثل برانکاردهای سبدی و .. که برای این منظور استفاده می شوند.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endParaRPr lang="fa-IR" dirty="0" smtClean="0"/>
          </a:p>
          <a:p>
            <a:pPr algn="r"/>
            <a:endParaRPr lang="en-US" dirty="0" smtClean="0"/>
          </a:p>
          <a:p>
            <a:pPr algn="r"/>
            <a:endParaRPr lang="fa-IR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59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مناطق تجمع:</a:t>
            </a:r>
            <a:r>
              <a:rPr lang="en-US" dirty="0">
                <a:solidFill>
                  <a:srgbClr val="FF0000"/>
                </a:solidFill>
                <a:cs typeface="B Nazanin" panose="000004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Nazanin" panose="00000400000000000000" pitchFamily="2" charset="-78"/>
              </a:rPr>
            </a:br>
            <a:endParaRPr lang="en-US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محل </a:t>
            </a:r>
            <a:r>
              <a:rPr lang="fa-IR" dirty="0">
                <a:cs typeface="B Nazanin" panose="00000400000000000000" pitchFamily="2" charset="-78"/>
              </a:rPr>
              <a:t>های از قبل تعیین شده ای در خارج بیمارستان هستند 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ادامه درمان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انتقال به سایر مراکز(توصیه می شود نزدیکترین و در دسترس ترین بیمارستان ها، پذیرش دهنده بیماران نیازمند مراقبت های ویژه و بیماران اتاق عمل باشند.در صورتی که امکان انتقال این بیماران به بیمارستان های نزدیگ وجود ندارد اینها ابتدا پایدارسازی شده و سپس برای اعزام آن ها به بیمارستان های دورتر اقدام شود).</a:t>
            </a:r>
            <a:endParaRPr lang="en-US" dirty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اطمینان پرستاران از اینکه کسی مفقود نشده یا داخل بیمارستان نمانده است.</a:t>
            </a:r>
            <a:endParaRPr lang="en-US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27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70" y="395215"/>
            <a:ext cx="11267095" cy="59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78667"/>
            <a:ext cx="9842863" cy="6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8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81" y="205318"/>
            <a:ext cx="11364911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5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90" y="128186"/>
            <a:ext cx="11747263" cy="649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7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59" y="570978"/>
            <a:ext cx="10587353" cy="56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به واژه های زير دقت کنيد</a:t>
            </a:r>
            <a:r>
              <a:rPr lang="en-US" dirty="0" smtClean="0">
                <a:cs typeface="B Koodak" panose="00000700000000000000" pitchFamily="2" charset="-78"/>
              </a:rPr>
              <a:t>:</a:t>
            </a:r>
            <a:r>
              <a:rPr lang="fa-IR" dirty="0" smtClean="0">
                <a:cs typeface="B Koodak" panose="00000700000000000000" pitchFamily="2" charset="-78"/>
              </a:rPr>
              <a:t> 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با اين سبک زندگی و رژيم غذايی می ترسم سرطان بگیرم. 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تهران احتمال زياد زلزله می آيد. 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اگر فاصله گذاری اجتماعی را مراعات نکنیم به کرونا مبتلا می شويم. 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تروريست های داعش سعی در ورود به ايران دارند. 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آلودگی هوا در تهران به مرز هشدار رسیده است. 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میزان تصادفات جاده ای روز به روز در حال افزايش است. </a:t>
            </a:r>
          </a:p>
          <a:p>
            <a:pPr algn="r" rtl="1"/>
            <a:r>
              <a:rPr lang="fa-IR" dirty="0" smtClean="0">
                <a:cs typeface="B Koodak" panose="00000700000000000000" pitchFamily="2" charset="-78"/>
              </a:rPr>
              <a:t>در شمال کشور بیماری مسری ناشناخته ای شناسايی شده است.</a:t>
            </a:r>
            <a:endParaRPr lang="en-US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978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865</Words>
  <Application>Microsoft Office PowerPoint</Application>
  <PresentationFormat>Widescreen</PresentationFormat>
  <Paragraphs>88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B Koodak</vt:lpstr>
      <vt:lpstr>B Nazanin</vt:lpstr>
      <vt:lpstr>B Titr</vt:lpstr>
      <vt:lpstr>Calibri</vt:lpstr>
      <vt:lpstr>Calibri Light</vt:lpstr>
      <vt:lpstr>Wingdings</vt:lpstr>
      <vt:lpstr>Office Theme</vt:lpstr>
      <vt:lpstr>تحليل ريسك در بلایا و فوريت ها Disaster Risk Analysis</vt:lpstr>
      <vt:lpstr>اهداف جلسه آموزشی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به واژه های زير دقت کنيد: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ارزیابی ریسک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تخلیه : </vt:lpstr>
      <vt:lpstr>PowerPoint Presentation</vt:lpstr>
      <vt:lpstr>PowerPoint Presentation</vt:lpstr>
      <vt:lpstr>PowerPoint Presentation</vt:lpstr>
      <vt:lpstr>مناطق تجمع: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تحليل ريسك در بلایا و فوريت ها Disaster Risk Analysis</dc:title>
  <dc:creator>Paradise</dc:creator>
  <cp:lastModifiedBy>Samaneh Heydari</cp:lastModifiedBy>
  <cp:revision>9</cp:revision>
  <dcterms:created xsi:type="dcterms:W3CDTF">2022-11-28T17:42:20Z</dcterms:created>
  <dcterms:modified xsi:type="dcterms:W3CDTF">2025-02-01T06:08:54Z</dcterms:modified>
</cp:coreProperties>
</file>